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3"/>
  </p:notesMasterIdLst>
  <p:sldIdLst>
    <p:sldId id="256" r:id="rId2"/>
    <p:sldId id="257" r:id="rId3"/>
    <p:sldId id="258" r:id="rId4"/>
    <p:sldId id="262" r:id="rId5"/>
    <p:sldId id="260" r:id="rId6"/>
    <p:sldId id="259" r:id="rId7"/>
    <p:sldId id="263" r:id="rId8"/>
    <p:sldId id="264" r:id="rId9"/>
    <p:sldId id="281" r:id="rId10"/>
    <p:sldId id="295" r:id="rId11"/>
    <p:sldId id="294" r:id="rId12"/>
    <p:sldId id="265" r:id="rId13"/>
    <p:sldId id="296" r:id="rId14"/>
    <p:sldId id="297" r:id="rId15"/>
    <p:sldId id="266" r:id="rId16"/>
    <p:sldId id="272" r:id="rId17"/>
    <p:sldId id="287" r:id="rId18"/>
    <p:sldId id="286" r:id="rId19"/>
    <p:sldId id="284" r:id="rId20"/>
    <p:sldId id="273" r:id="rId21"/>
    <p:sldId id="288" r:id="rId22"/>
    <p:sldId id="289" r:id="rId23"/>
    <p:sldId id="282" r:id="rId24"/>
    <p:sldId id="292" r:id="rId25"/>
    <p:sldId id="293" r:id="rId26"/>
    <p:sldId id="274" r:id="rId27"/>
    <p:sldId id="298" r:id="rId28"/>
    <p:sldId id="275" r:id="rId29"/>
    <p:sldId id="277" r:id="rId30"/>
    <p:sldId id="278" r:id="rId31"/>
    <p:sldId id="285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4BAD54D-91EE-ED4C-AC14-44EA5F107056}">
          <p14:sldIdLst>
            <p14:sldId id="256"/>
            <p14:sldId id="257"/>
            <p14:sldId id="258"/>
            <p14:sldId id="262"/>
            <p14:sldId id="260"/>
            <p14:sldId id="259"/>
            <p14:sldId id="263"/>
            <p14:sldId id="264"/>
            <p14:sldId id="281"/>
            <p14:sldId id="295"/>
            <p14:sldId id="294"/>
            <p14:sldId id="265"/>
            <p14:sldId id="296"/>
            <p14:sldId id="297"/>
            <p14:sldId id="266"/>
            <p14:sldId id="272"/>
            <p14:sldId id="287"/>
            <p14:sldId id="286"/>
            <p14:sldId id="284"/>
            <p14:sldId id="273"/>
            <p14:sldId id="288"/>
            <p14:sldId id="289"/>
            <p14:sldId id="282"/>
            <p14:sldId id="292"/>
            <p14:sldId id="293"/>
            <p14:sldId id="274"/>
            <p14:sldId id="298"/>
            <p14:sldId id="275"/>
            <p14:sldId id="277"/>
            <p14:sldId id="278"/>
            <p14:sldId id="28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483"/>
    <p:restoredTop sz="94422"/>
  </p:normalViewPr>
  <p:slideViewPr>
    <p:cSldViewPr snapToGrid="0" snapToObjects="1">
      <p:cViewPr varScale="1">
        <p:scale>
          <a:sx n="132" d="100"/>
          <a:sy n="132" d="100"/>
        </p:scale>
        <p:origin x="1672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9B813C-1505-AF42-8F33-B63B902FA698}" type="datetimeFigureOut">
              <a:rPr lang="en-US" smtClean="0"/>
              <a:t>7/29/20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151E07-10EA-3C4F-96D5-854F65AB3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5828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151E07-10EA-3C4F-96D5-854F65AB33A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8970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5BD2F4-ADB2-7940-8C48-81A6ADD54D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E05F6C-FF39-C349-8AE6-2F7B5A5C4C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A4EC15-BB47-5C42-9CD7-9DFD10AC43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29D-0F3A-D541-ADF3-F6FC21265909}" type="datetimeFigureOut">
              <a:rPr lang="en-US" smtClean="0"/>
              <a:t>7/29/20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5E65C8-4BDA-E742-81D9-83E5DBB1BA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7EDEE6-6536-EA40-B5A5-C8DFA5968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9157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53E0B1-AD4B-F84C-A2F4-4C2DC34D2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C11A34B-1697-3840-A0A3-5998BA9261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536252-5372-4D47-B6DB-2E18BF4C45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29D-0F3A-D541-ADF3-F6FC21265909}" type="datetimeFigureOut">
              <a:rPr lang="en-US" smtClean="0"/>
              <a:t>7/29/20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7A0345-FD4D-E341-A246-A317B1775E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E8B5B1-6192-C840-84D5-C358DBA72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1030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151DFF0-CBB0-374A-BFDA-D91CC40171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6A8E6F-2CA3-A34A-8A3B-DADE8DE05D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1A11FE-7C49-3748-BE2F-3A92FDB3E2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29D-0F3A-D541-ADF3-F6FC21265909}" type="datetimeFigureOut">
              <a:rPr lang="en-US" smtClean="0"/>
              <a:t>7/29/20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350694-E2CB-5342-A618-A1B4CAC57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4AC80A-6B5A-8244-9440-90DE705D3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7350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B6ED5-09E4-E544-812D-1C903ED9D9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9370AE-24DB-3E4D-BA36-5AA7EA1A0B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445543-6A14-4044-92C1-18C111A186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29D-0F3A-D541-ADF3-F6FC21265909}" type="datetimeFigureOut">
              <a:rPr lang="en-US" smtClean="0"/>
              <a:t>7/29/20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5D764C-6994-C349-8D4E-B25F1B049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5CBFE8-6EE4-5645-AB98-63B0F6B78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7151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2B7E64-B912-0948-AE11-CFD2FD134D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2EF730-37DE-C249-A8FB-AC6885CFD3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FCA701-F228-E846-8E42-633529C24A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29D-0F3A-D541-ADF3-F6FC21265909}" type="datetimeFigureOut">
              <a:rPr lang="en-US" smtClean="0"/>
              <a:t>7/29/20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AB55C3-22AD-B046-B106-98FD57DC1B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E3B019-6F5B-2B4B-862C-D256372CD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3084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06433-94F5-9B48-88B3-C6C3A42B7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1225F4-CA7E-B347-A1D8-264D75AA99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C8E893-4C30-5149-ABB3-B192CD0E83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C6A5DB-9367-F646-882D-87AB01320C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29D-0F3A-D541-ADF3-F6FC21265909}" type="datetimeFigureOut">
              <a:rPr lang="en-US" smtClean="0"/>
              <a:t>7/29/20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50D731-6B73-D544-A3EB-1E8F9698F3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065A68-6F3A-F445-905B-E4F5423D8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2608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FC1120-CD2C-E246-A884-F7F05A661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F34421-6F07-F74E-9114-4DCEC80E05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917290-A86C-4048-87CF-70535C6DAA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74B3251-0177-DC48-823B-42177F076B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F4EB699-8EAF-8B4F-A792-75B6402F19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4C54AAC-2E80-D04B-B8C9-FF8E674349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29D-0F3A-D541-ADF3-F6FC21265909}" type="datetimeFigureOut">
              <a:rPr lang="en-US" smtClean="0"/>
              <a:t>7/29/20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AE17620-922D-6D46-86B0-E4FAC77270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A17BB9D-37C8-0642-A6DC-DCA6704F63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6367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48D8E9-074C-8248-B84B-D362D5540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8570A3-9929-7740-9026-900BC9BD44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29D-0F3A-D541-ADF3-F6FC21265909}" type="datetimeFigureOut">
              <a:rPr lang="en-US" smtClean="0"/>
              <a:t>7/29/20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C9A7DD-FA65-5946-89EB-54E2872211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845527-E14F-C941-835D-60E352DA6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7854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F4A265-EB16-434A-99DD-4D8F355FE4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29D-0F3A-D541-ADF3-F6FC21265909}" type="datetimeFigureOut">
              <a:rPr lang="en-US" smtClean="0"/>
              <a:t>7/29/20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6652724-4B77-FD41-8D49-48045EBF91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057259-670B-E849-A698-E41ACD005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2529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3632EA-7B22-2C4B-B464-4BCF3800E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174914-900E-CB4B-8BD5-13C7D445E6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F3BCAA-34AD-624F-8098-DD0BB005E5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908D6C-118E-9044-AD57-E6585ACF9B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29D-0F3A-D541-ADF3-F6FC21265909}" type="datetimeFigureOut">
              <a:rPr lang="en-US" smtClean="0"/>
              <a:t>7/29/20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385E30-031A-944B-A8B2-6BDCFBA837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C11816-2419-CC4B-B107-9061A0E9F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4778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11288-04A8-D142-9E71-295C8CCD41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F3310B1-DAE9-B549-B2E9-C8A51FDD961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B13D2D-0B3D-6548-9E1E-4FB5C0FF6E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46B371-E971-CE46-8BBF-C159693A5B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29D-0F3A-D541-ADF3-F6FC21265909}" type="datetimeFigureOut">
              <a:rPr lang="en-US" smtClean="0"/>
              <a:t>7/29/20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0C0F3D-1305-5E40-8C2D-B3E98BA8F8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4CB493-8028-1941-B59F-368853D54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492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199CDE5-21F9-D241-B32C-AA4467593E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03A8D6-1075-E841-AC38-48A8CA62C0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584DE8-BBC8-974D-8DEB-21414866E4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C2829D-0F3A-D541-ADF3-F6FC21265909}" type="datetimeFigureOut">
              <a:rPr lang="en-US" smtClean="0"/>
              <a:t>7/29/20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0F2A78-D2EA-D548-8010-5B628A7A71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7B4509-F067-354E-9184-893C849210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9243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Helvetica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Helvetica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Helvetica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Helvetica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lvetica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lvetica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netics.org/content/155/1/451.short" TargetMode="External"/><Relationship Id="rId2" Type="http://schemas.openxmlformats.org/officeDocument/2006/relationships/hyperlink" Target="https://doi.org/10.1016/0040-5809(83)90013-8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pnas.org/content/early/2020/07/02/1918304117" TargetMode="External"/><Relationship Id="rId4" Type="http://schemas.openxmlformats.org/officeDocument/2006/relationships/hyperlink" Target="https://www.genetics.org/content/205/2/857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345D6-2ABF-5F4A-86BA-016E11D4A46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My tree is the not a tree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6B451F-7E1A-604E-8569-A65F7995F7B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Non tree like evolution</a:t>
            </a:r>
          </a:p>
        </p:txBody>
      </p:sp>
    </p:spTree>
    <p:extLst>
      <p:ext uri="{BB962C8B-B14F-4D97-AF65-F5344CB8AC3E}">
        <p14:creationId xmlns:p14="http://schemas.microsoft.com/office/powerpoint/2010/main" val="30653123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5AA34-46BB-0C42-9896-5B42F9524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When the recombination breakpoints are unknown, they are often estimated before an analysis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9441E0-0C20-4545-96F4-3B229023DF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Estimate where recombination breakpoints are using e.g. RDP (Martin et. al, 2014, Virus Evolution)</a:t>
            </a:r>
          </a:p>
          <a:p>
            <a:endParaRPr lang="en-US" dirty="0"/>
          </a:p>
          <a:p>
            <a:r>
              <a:rPr lang="en-US" dirty="0"/>
              <a:t>Only use genetic sequences between these breakpoints for analysis</a:t>
            </a:r>
          </a:p>
        </p:txBody>
      </p:sp>
    </p:spTree>
    <p:extLst>
      <p:ext uri="{BB962C8B-B14F-4D97-AF65-F5344CB8AC3E}">
        <p14:creationId xmlns:p14="http://schemas.microsoft.com/office/powerpoint/2010/main" val="18802782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5AA34-46BB-0C42-9896-5B42F9524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Using subsets of alignments reduces how well we can resolve phylogenetic trees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9441E0-0C20-4545-96F4-3B229023DF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586931-8072-0946-ABB3-72F9A1A6E3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2706" y="1661127"/>
            <a:ext cx="6571234" cy="506208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DE433BD-D6E4-BD4F-8B8D-60266A7AF903}"/>
              </a:ext>
            </a:extLst>
          </p:cNvPr>
          <p:cNvSpPr txBox="1"/>
          <p:nvPr/>
        </p:nvSpPr>
        <p:spPr>
          <a:xfrm>
            <a:off x="8898340" y="6492875"/>
            <a:ext cx="32936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Dudas</a:t>
            </a:r>
            <a:r>
              <a:rPr lang="en-US" dirty="0"/>
              <a:t> et al., 2019, </a:t>
            </a:r>
            <a:r>
              <a:rPr lang="en-US" i="1" dirty="0"/>
              <a:t>BMC </a:t>
            </a:r>
            <a:r>
              <a:rPr lang="en-US" i="1" dirty="0" err="1"/>
              <a:t>Evol</a:t>
            </a:r>
            <a:r>
              <a:rPr lang="en-US" i="1" dirty="0"/>
              <a:t>. Bio.</a:t>
            </a:r>
          </a:p>
        </p:txBody>
      </p:sp>
    </p:spTree>
    <p:extLst>
      <p:ext uri="{BB962C8B-B14F-4D97-AF65-F5344CB8AC3E}">
        <p14:creationId xmlns:p14="http://schemas.microsoft.com/office/powerpoint/2010/main" val="16399258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8CE947-4A66-EB46-AF8F-793217DB9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Consider different parts of a genome to be independent.</a:t>
            </a:r>
          </a:p>
        </p:txBody>
      </p:sp>
      <p:pic>
        <p:nvPicPr>
          <p:cNvPr id="5" name="Content Placeholder 4" descr="A close up of a sign&#10;&#10;Description automatically generated">
            <a:extLst>
              <a:ext uri="{FF2B5EF4-FFF2-40B4-BE49-F238E27FC236}">
                <a16:creationId xmlns:a16="http://schemas.microsoft.com/office/drawing/2014/main" id="{45219AD8-FEDB-BD43-9987-B0801A2135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7750" y="3101418"/>
            <a:ext cx="11573447" cy="2685505"/>
          </a:xfrm>
        </p:spPr>
      </p:pic>
    </p:spTree>
    <p:extLst>
      <p:ext uri="{BB962C8B-B14F-4D97-AF65-F5344CB8AC3E}">
        <p14:creationId xmlns:p14="http://schemas.microsoft.com/office/powerpoint/2010/main" val="36046803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5AA34-46BB-0C42-9896-5B42F9524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Independent loci can give information about events further in the past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29A105-EE6A-4541-9472-AF1848BDE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8865" y="2096987"/>
            <a:ext cx="9294270" cy="382614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0C6C5CE-26F0-594D-AAE7-119FFEBBAA9F}"/>
              </a:ext>
            </a:extLst>
          </p:cNvPr>
          <p:cNvSpPr txBox="1"/>
          <p:nvPr/>
        </p:nvSpPr>
        <p:spPr>
          <a:xfrm>
            <a:off x="8898340" y="6492875"/>
            <a:ext cx="32936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Heled et al., 2008, </a:t>
            </a:r>
            <a:r>
              <a:rPr lang="en-US" i="1" dirty="0"/>
              <a:t>BMC </a:t>
            </a:r>
            <a:r>
              <a:rPr lang="en-US" i="1" dirty="0" err="1"/>
              <a:t>Evol</a:t>
            </a:r>
            <a:r>
              <a:rPr lang="en-US" i="1" dirty="0"/>
              <a:t>. Bio.</a:t>
            </a:r>
          </a:p>
        </p:txBody>
      </p:sp>
    </p:spTree>
    <p:extLst>
      <p:ext uri="{BB962C8B-B14F-4D97-AF65-F5344CB8AC3E}">
        <p14:creationId xmlns:p14="http://schemas.microsoft.com/office/powerpoint/2010/main" val="6861541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5AA34-46BB-0C42-9896-5B42F9524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More tips are likely to coalesce quickly, more trees on the other hand give more information about past events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C6C5CE-26F0-594D-AAE7-119FFEBBAA9F}"/>
              </a:ext>
            </a:extLst>
          </p:cNvPr>
          <p:cNvSpPr txBox="1"/>
          <p:nvPr/>
        </p:nvSpPr>
        <p:spPr>
          <a:xfrm>
            <a:off x="8898340" y="6492875"/>
            <a:ext cx="32936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Heled et al., 2008, </a:t>
            </a:r>
            <a:r>
              <a:rPr lang="en-US" i="1" dirty="0"/>
              <a:t>BMC </a:t>
            </a:r>
            <a:r>
              <a:rPr lang="en-US" i="1" dirty="0" err="1"/>
              <a:t>Evol</a:t>
            </a:r>
            <a:r>
              <a:rPr lang="en-US" i="1" dirty="0"/>
              <a:t>. Bio.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F5A5E39-ED90-8E47-8BDE-85750A6972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9803" y="1690688"/>
            <a:ext cx="5715569" cy="5047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7255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3A36CD-BC77-1744-AA52-66C62D899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Just ignore recombination.</a:t>
            </a:r>
            <a:endParaRPr lang="en-US" dirty="0"/>
          </a:p>
        </p:txBody>
      </p:sp>
      <p:pic>
        <p:nvPicPr>
          <p:cNvPr id="5" name="Content Placeholder 4" descr="A picture containing clock&#10;&#10;Description automatically generated">
            <a:extLst>
              <a:ext uri="{FF2B5EF4-FFF2-40B4-BE49-F238E27FC236}">
                <a16:creationId xmlns:a16="http://schemas.microsoft.com/office/drawing/2014/main" id="{59294C2D-A483-D141-9B5D-6030210C1E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292641"/>
            <a:ext cx="10515600" cy="3417306"/>
          </a:xfrm>
        </p:spPr>
      </p:pic>
    </p:spTree>
    <p:extLst>
      <p:ext uri="{BB962C8B-B14F-4D97-AF65-F5344CB8AC3E}">
        <p14:creationId xmlns:p14="http://schemas.microsoft.com/office/powerpoint/2010/main" val="40371503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5054C5-BEB6-434B-BE6F-E816D16373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06083"/>
            <a:ext cx="10515600" cy="1045834"/>
          </a:xfrm>
        </p:spPr>
        <p:txBody>
          <a:bodyPr/>
          <a:lstStyle/>
          <a:p>
            <a:pPr algn="ctr"/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615083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5AA34-46BB-0C42-9896-5B42F9524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coalescent with gene conversion models how lineages coalesce (</a:t>
            </a:r>
            <a:r>
              <a:rPr lang="en-US" dirty="0" err="1"/>
              <a:t>Wiuf</a:t>
            </a:r>
            <a:r>
              <a:rPr lang="en-US" dirty="0"/>
              <a:t> and Hein, 2000)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6E935D-F403-6448-89AB-917E6A8B0A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622774" cy="4351338"/>
          </a:xfrm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Coalescent rate is given by 1/Ne</a:t>
            </a:r>
          </a:p>
          <a:p>
            <a:endParaRPr lang="en-US" dirty="0"/>
          </a:p>
          <a:p>
            <a:r>
              <a:rPr lang="en-US" dirty="0"/>
              <a:t>Recombination rate is r</a:t>
            </a:r>
          </a:p>
          <a:p>
            <a:endParaRPr lang="en-US" dirty="0"/>
          </a:p>
          <a:p>
            <a:r>
              <a:rPr lang="en-US" dirty="0"/>
              <a:t>Recombination breakpoints uniformly chosen across alignment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C971699A-9210-7549-957E-BE3FE10843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60974" y="1825625"/>
            <a:ext cx="3346623" cy="435254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27F39A0-6A0F-214B-B1B2-A45231EB24FC}"/>
              </a:ext>
            </a:extLst>
          </p:cNvPr>
          <p:cNvSpPr txBox="1"/>
          <p:nvPr/>
        </p:nvSpPr>
        <p:spPr>
          <a:xfrm>
            <a:off x="9036424" y="6492875"/>
            <a:ext cx="3155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Slide from Tim Vaughan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7052327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5AA34-46BB-0C42-9896-5B42F9524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coalescent with gene conversion models how lineages coalesce (</a:t>
            </a:r>
            <a:r>
              <a:rPr lang="en-US" dirty="0" err="1"/>
              <a:t>Wiuf</a:t>
            </a:r>
            <a:r>
              <a:rPr lang="en-US" dirty="0"/>
              <a:t> and Hein, 2000)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6E935D-F403-6448-89AB-917E6A8B0A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622774" cy="4351338"/>
          </a:xfrm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Coalescent rate is given by 1/Ne</a:t>
            </a:r>
          </a:p>
          <a:p>
            <a:endParaRPr lang="en-US" dirty="0"/>
          </a:p>
          <a:p>
            <a:r>
              <a:rPr lang="en-US" dirty="0"/>
              <a:t>Gene conversion rate is r</a:t>
            </a:r>
          </a:p>
          <a:p>
            <a:endParaRPr lang="en-US" dirty="0"/>
          </a:p>
          <a:p>
            <a:r>
              <a:rPr lang="en-US" dirty="0"/>
              <a:t>Gene conversion happens at random site and for elements of random length</a:t>
            </a:r>
          </a:p>
        </p:txBody>
      </p:sp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17A5BBCF-82EC-0741-BED6-9608B0329D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60974" y="1825625"/>
            <a:ext cx="3345695" cy="43513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F29AE43-AE87-7B4D-82DC-32E89D97CD97}"/>
              </a:ext>
            </a:extLst>
          </p:cNvPr>
          <p:cNvSpPr txBox="1"/>
          <p:nvPr/>
        </p:nvSpPr>
        <p:spPr>
          <a:xfrm>
            <a:off x="9036424" y="6492875"/>
            <a:ext cx="3155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Slide from Tim Vaughan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5672878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5AA34-46BB-0C42-9896-5B42F9524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coalescent with gene conversion can be use to model the exchange of genetic material between bacteria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3ECB59F7-D319-7446-98D5-B1B09AB714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81174" y="2213113"/>
            <a:ext cx="6829652" cy="3991355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0B9BCFF-D9CD-E64F-9AE0-7B2A0B408575}"/>
              </a:ext>
            </a:extLst>
          </p:cNvPr>
          <p:cNvSpPr txBox="1"/>
          <p:nvPr/>
        </p:nvSpPr>
        <p:spPr>
          <a:xfrm>
            <a:off x="9036424" y="6492875"/>
            <a:ext cx="3155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Slide from Tim Vaughan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34451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F60D52-930C-564D-99B2-C7F4BF55C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Phylogenetic tree approximate the transmission history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F2C4ACD-C8DB-AE42-A5E0-1DF920CE37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43370"/>
            <a:ext cx="10515600" cy="4315848"/>
          </a:xfrm>
        </p:spPr>
      </p:pic>
    </p:spTree>
    <p:extLst>
      <p:ext uri="{BB962C8B-B14F-4D97-AF65-F5344CB8AC3E}">
        <p14:creationId xmlns:p14="http://schemas.microsoft.com/office/powerpoint/2010/main" val="14225728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DE209-734A-5D4A-A7E7-30CCCE1EC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Ancestral recombination graphs for the coalescent with gene conversion can be inferred in BEAST2 using </a:t>
            </a:r>
            <a:r>
              <a:rPr lang="en-US" dirty="0" err="1"/>
              <a:t>Bacter</a:t>
            </a:r>
            <a:endParaRPr lang="en-US" dirty="0"/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C0CEAB21-43A3-6F4A-AF5C-8779E7C979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88109" y="2179230"/>
            <a:ext cx="6065691" cy="3988723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70AA67A-9A54-0D41-B247-11468151820A}"/>
              </a:ext>
            </a:extLst>
          </p:cNvPr>
          <p:cNvSpPr txBox="1"/>
          <p:nvPr/>
        </p:nvSpPr>
        <p:spPr>
          <a:xfrm>
            <a:off x="904973" y="2179229"/>
            <a:ext cx="430805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Helvetica" pitchFamily="2" charset="0"/>
              </a:rPr>
              <a:t>Allows to estimate tree-based networks that have a base tree and edges that detach and re-attach directly to that base tree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Helvetica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Helvetica" pitchFamily="2" charset="0"/>
              </a:rPr>
              <a:t>Requires the assumption that only a small part of the genome is subject to recombination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17046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44196-37C6-3F4A-80E1-E45A23AA7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The genome of Influenza consists of several segments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DF2A386-A474-1E45-8BB3-03CD966CE7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54515" y="1670297"/>
            <a:ext cx="6276570" cy="4351338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E5380E1-234D-724A-BB5B-A48FA95B62B3}"/>
              </a:ext>
            </a:extLst>
          </p:cNvPr>
          <p:cNvSpPr/>
          <p:nvPr/>
        </p:nvSpPr>
        <p:spPr>
          <a:xfrm>
            <a:off x="8111067" y="6065803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464646"/>
                </a:solidFill>
                <a:latin typeface="Helvetica" pitchFamily="2" charset="0"/>
              </a:rPr>
              <a:t>Mackay, I. M.. Influenza virus. (2018). doi:10.6084/m9.figshare.6817112.v1</a:t>
            </a:r>
            <a:endParaRPr lang="en-US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36053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11DF98-75A7-CA46-8A41-97AF9E72F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Reassortment can create progenitors with segments that originate from different parents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5EB6B0-1774-D44C-80ED-7C4B67DD3B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1" descr="nrmicro.2016.46-f1.jpg">
            <a:extLst>
              <a:ext uri="{FF2B5EF4-FFF2-40B4-BE49-F238E27FC236}">
                <a16:creationId xmlns:a16="http://schemas.microsoft.com/office/drawing/2014/main" id="{4FC8E1C8-6A22-5D43-B028-24BDCFE2E02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87" r="71008"/>
          <a:stretch/>
        </p:blipFill>
        <p:spPr bwMode="auto">
          <a:xfrm>
            <a:off x="4603993" y="2267712"/>
            <a:ext cx="2984013" cy="39092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5B57C6E-ACB3-6A49-924F-7141764E6F8D}"/>
              </a:ext>
            </a:extLst>
          </p:cNvPr>
          <p:cNvSpPr txBox="1"/>
          <p:nvPr/>
        </p:nvSpPr>
        <p:spPr>
          <a:xfrm>
            <a:off x="8155172" y="6492875"/>
            <a:ext cx="4036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McDonald et al., 2016, </a:t>
            </a:r>
            <a:r>
              <a:rPr lang="en-US" i="1" dirty="0"/>
              <a:t>Nat. Rev. </a:t>
            </a:r>
            <a:r>
              <a:rPr lang="en-US" i="1" dirty="0" err="1"/>
              <a:t>Micr</a:t>
            </a:r>
            <a:r>
              <a:rPr lang="en-US" i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676317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5AA34-46BB-0C42-9896-5B42F9524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Segmented viruses can reassort, leading different segments to code for different trees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9441E0-0C20-4545-96F4-3B229023DF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New picture">
            <a:extLst>
              <a:ext uri="{FF2B5EF4-FFF2-40B4-BE49-F238E27FC236}">
                <a16:creationId xmlns:a16="http://schemas.microsoft.com/office/drawing/2014/main" id="{D16FBDF3-990C-F543-A9CF-45E32D6E6B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5043"/>
          <a:stretch/>
        </p:blipFill>
        <p:spPr>
          <a:xfrm>
            <a:off x="1875116" y="1825625"/>
            <a:ext cx="8441767" cy="4572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28698A0-2A1D-B544-94DC-7958BD5D7BAA}"/>
              </a:ext>
            </a:extLst>
          </p:cNvPr>
          <p:cNvSpPr txBox="1"/>
          <p:nvPr/>
        </p:nvSpPr>
        <p:spPr>
          <a:xfrm>
            <a:off x="9036424" y="6492875"/>
            <a:ext cx="3155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Potter et al. (2019), </a:t>
            </a:r>
            <a:r>
              <a:rPr lang="en-US" i="1" dirty="0"/>
              <a:t>Virus </a:t>
            </a:r>
            <a:r>
              <a:rPr lang="en-US" i="1" dirty="0" err="1"/>
              <a:t>Evol</a:t>
            </a:r>
            <a:r>
              <a:rPr lang="en-US" i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525625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4612A-D5AC-4243-89DD-4C1F884AF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Tanglegrams</a:t>
            </a:r>
            <a:r>
              <a:rPr lang="en-US" dirty="0"/>
              <a:t> can give insight into the reassortment process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2F0772-E6DF-1245-8111-0B740E5E27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1166" y="1825625"/>
            <a:ext cx="3866543" cy="4582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DEB41E7-4021-3943-BEA6-93E1254566FB}"/>
              </a:ext>
            </a:extLst>
          </p:cNvPr>
          <p:cNvSpPr/>
          <p:nvPr/>
        </p:nvSpPr>
        <p:spPr>
          <a:xfrm>
            <a:off x="7909222" y="621166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err="1">
                <a:solidFill>
                  <a:srgbClr val="464646"/>
                </a:solidFill>
                <a:latin typeface="Helvetica" pitchFamily="2" charset="0"/>
              </a:rPr>
              <a:t>Westgeest</a:t>
            </a:r>
            <a:r>
              <a:rPr lang="en-US" dirty="0">
                <a:solidFill>
                  <a:srgbClr val="464646"/>
                </a:solidFill>
                <a:latin typeface="Helvetica" pitchFamily="2" charset="0"/>
              </a:rPr>
              <a:t>, K. D. et al. (2014), </a:t>
            </a:r>
          </a:p>
          <a:p>
            <a:r>
              <a:rPr lang="en-US" dirty="0">
                <a:solidFill>
                  <a:srgbClr val="464646"/>
                </a:solidFill>
                <a:latin typeface="Helvetica" pitchFamily="2" charset="0"/>
              </a:rPr>
              <a:t>Journal of Virology</a:t>
            </a:r>
            <a:endParaRPr lang="en-US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29913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901CD-9BF7-7144-814D-EB080A5E8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So can comparing </a:t>
            </a:r>
            <a:r>
              <a:rPr lang="en-US" dirty="0" err="1"/>
              <a:t>tMRCA’s</a:t>
            </a:r>
            <a:r>
              <a:rPr lang="en-US" dirty="0"/>
              <a:t> between different segment.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6F5FA0-CF22-314D-B215-55A8097567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A1B177-8ED6-6441-B3B0-5AEEA6D0CD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75" y="2256631"/>
            <a:ext cx="8604250" cy="3489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B3DB864-F99D-5144-8514-22325A579C2E}"/>
              </a:ext>
            </a:extLst>
          </p:cNvPr>
          <p:cNvSpPr/>
          <p:nvPr/>
        </p:nvSpPr>
        <p:spPr>
          <a:xfrm>
            <a:off x="7909222" y="621166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err="1">
                <a:solidFill>
                  <a:srgbClr val="464646"/>
                </a:solidFill>
                <a:latin typeface="Helvetica" pitchFamily="2" charset="0"/>
              </a:rPr>
              <a:t>Westgeest</a:t>
            </a:r>
            <a:r>
              <a:rPr lang="en-US" dirty="0">
                <a:solidFill>
                  <a:srgbClr val="464646"/>
                </a:solidFill>
                <a:latin typeface="Helvetica" pitchFamily="2" charset="0"/>
              </a:rPr>
              <a:t>, K. D. et al. (2014), </a:t>
            </a:r>
          </a:p>
          <a:p>
            <a:r>
              <a:rPr lang="en-US" dirty="0">
                <a:solidFill>
                  <a:srgbClr val="464646"/>
                </a:solidFill>
                <a:latin typeface="Helvetica" pitchFamily="2" charset="0"/>
              </a:rPr>
              <a:t>Journal of Virology</a:t>
            </a:r>
            <a:endParaRPr lang="en-US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81901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DE209-734A-5D4A-A7E7-30CCCE1EC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coalescent with reassortment allows to model a joint coalescent and reassortment process </a:t>
            </a:r>
          </a:p>
        </p:txBody>
      </p:sp>
      <p:pic>
        <p:nvPicPr>
          <p:cNvPr id="20" name="Content Placeholder 19">
            <a:extLst>
              <a:ext uri="{FF2B5EF4-FFF2-40B4-BE49-F238E27FC236}">
                <a16:creationId xmlns:a16="http://schemas.microsoft.com/office/drawing/2014/main" id="{F31D1336-2A4F-8845-BA56-781E33D9AE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09484" y="1690688"/>
            <a:ext cx="4773032" cy="4802957"/>
          </a:xfr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1719229-57D5-344A-837A-B6428B5715FC}"/>
              </a:ext>
            </a:extLst>
          </p:cNvPr>
          <p:cNvSpPr txBox="1"/>
          <p:nvPr/>
        </p:nvSpPr>
        <p:spPr>
          <a:xfrm>
            <a:off x="8725340" y="6123543"/>
            <a:ext cx="3155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Müller et al. (2020), </a:t>
            </a:r>
            <a:r>
              <a:rPr lang="en-US" i="1" dirty="0"/>
              <a:t>PNAS</a:t>
            </a:r>
          </a:p>
        </p:txBody>
      </p:sp>
    </p:spTree>
    <p:extLst>
      <p:ext uri="{BB962C8B-B14F-4D97-AF65-F5344CB8AC3E}">
        <p14:creationId xmlns:p14="http://schemas.microsoft.com/office/powerpoint/2010/main" val="25844193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DE209-734A-5D4A-A7E7-30CCCE1EC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Everywhere where there was a tree, there is now a network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1719229-57D5-344A-837A-B6428B5715FC}"/>
              </a:ext>
            </a:extLst>
          </p:cNvPr>
          <p:cNvSpPr txBox="1"/>
          <p:nvPr/>
        </p:nvSpPr>
        <p:spPr>
          <a:xfrm>
            <a:off x="8725340" y="6123543"/>
            <a:ext cx="3155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Müller et al. (2020), </a:t>
            </a:r>
            <a:r>
              <a:rPr lang="en-US" i="1" dirty="0"/>
              <a:t>PNAS</a:t>
            </a:r>
          </a:p>
        </p:txBody>
      </p:sp>
      <p:pic>
        <p:nvPicPr>
          <p:cNvPr id="10" name="Content Placeholder 9" descr="A close up of a logo&#10;&#10;Description automatically generated">
            <a:extLst>
              <a:ext uri="{FF2B5EF4-FFF2-40B4-BE49-F238E27FC236}">
                <a16:creationId xmlns:a16="http://schemas.microsoft.com/office/drawing/2014/main" id="{FCC5D8B6-2582-D140-A2B1-BAD18D2993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985813"/>
            <a:ext cx="10515600" cy="2137730"/>
          </a:xfrm>
        </p:spPr>
      </p:pic>
      <p:pic>
        <p:nvPicPr>
          <p:cNvPr id="13" name="Content Placeholder 4">
            <a:extLst>
              <a:ext uri="{FF2B5EF4-FFF2-40B4-BE49-F238E27FC236}">
                <a16:creationId xmlns:a16="http://schemas.microsoft.com/office/drawing/2014/main" id="{08B808AB-439F-7E44-AB1C-820D1418C7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882" y="2270759"/>
            <a:ext cx="11030236" cy="946625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0E30CB7-163B-774C-98DB-8981074190D0}"/>
              </a:ext>
            </a:extLst>
          </p:cNvPr>
          <p:cNvCxnSpPr/>
          <p:nvPr/>
        </p:nvCxnSpPr>
        <p:spPr>
          <a:xfrm>
            <a:off x="6741994" y="3548418"/>
            <a:ext cx="0" cy="640080"/>
          </a:xfrm>
          <a:prstGeom prst="straightConnector1">
            <a:avLst/>
          </a:prstGeom>
          <a:ln w="1238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84524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DE209-734A-5D4A-A7E7-30CCCE1EC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CoalRe</a:t>
            </a:r>
            <a:r>
              <a:rPr lang="en-US" dirty="0"/>
              <a:t> allows inferring reassortment networks, reassortment rates etc. jointly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1719229-57D5-344A-837A-B6428B5715FC}"/>
              </a:ext>
            </a:extLst>
          </p:cNvPr>
          <p:cNvSpPr txBox="1"/>
          <p:nvPr/>
        </p:nvSpPr>
        <p:spPr>
          <a:xfrm>
            <a:off x="8725340" y="6123543"/>
            <a:ext cx="3155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Müller et al. (2020), </a:t>
            </a:r>
            <a:r>
              <a:rPr lang="en-US" i="1" dirty="0"/>
              <a:t>PNAS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56B69EC-C7A1-7E46-9D22-5EA0F3C43A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14652" y="1956871"/>
            <a:ext cx="7162696" cy="4351338"/>
          </a:xfrm>
        </p:spPr>
      </p:pic>
    </p:spTree>
    <p:extLst>
      <p:ext uri="{BB962C8B-B14F-4D97-AF65-F5344CB8AC3E}">
        <p14:creationId xmlns:p14="http://schemas.microsoft.com/office/powerpoint/2010/main" val="23602355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DE209-734A-5D4A-A7E7-30CCCE1EC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Correctly modelling the reassortment process impact precision and reduces bias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1719229-57D5-344A-837A-B6428B5715FC}"/>
              </a:ext>
            </a:extLst>
          </p:cNvPr>
          <p:cNvSpPr txBox="1"/>
          <p:nvPr/>
        </p:nvSpPr>
        <p:spPr>
          <a:xfrm>
            <a:off x="8725340" y="6123543"/>
            <a:ext cx="3155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Müller et al. (2020), </a:t>
            </a:r>
            <a:r>
              <a:rPr lang="en-US" i="1" dirty="0"/>
              <a:t>PNAS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ACD2B49-212A-934B-B68E-816818E76B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45600" y="1825625"/>
            <a:ext cx="6900800" cy="4351338"/>
          </a:xfrm>
        </p:spPr>
      </p:pic>
    </p:spTree>
    <p:extLst>
      <p:ext uri="{BB962C8B-B14F-4D97-AF65-F5344CB8AC3E}">
        <p14:creationId xmlns:p14="http://schemas.microsoft.com/office/powerpoint/2010/main" val="10956853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C19DDA-1A24-974A-9EB9-586B6BBDA8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Processes, such as co-infection can lead to a person carrying pathogens from more than one source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7022563-BB29-9B43-BA7C-509FC95C76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4759" y="1825625"/>
            <a:ext cx="9982481" cy="4351338"/>
          </a:xfrm>
        </p:spPr>
      </p:pic>
    </p:spTree>
    <p:extLst>
      <p:ext uri="{BB962C8B-B14F-4D97-AF65-F5344CB8AC3E}">
        <p14:creationId xmlns:p14="http://schemas.microsoft.com/office/powerpoint/2010/main" val="25120437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5054C5-BEB6-434B-BE6F-E816D16373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06083"/>
            <a:ext cx="10515600" cy="1045834"/>
          </a:xfrm>
        </p:spPr>
        <p:txBody>
          <a:bodyPr/>
          <a:lstStyle/>
          <a:p>
            <a:pPr algn="ctr"/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8168010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19B95-646B-8445-A34B-38D7D0295F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reading material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B0D751-4772-814B-9EA2-9B9C1C8F56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Coalescent with recombination: </a:t>
            </a:r>
            <a:r>
              <a:rPr lang="en-US" u="sng" dirty="0">
                <a:hlinkClick r:id="rId2" tooltip="Persistent link using digital object identifier"/>
              </a:rPr>
              <a:t>https://doi.org/10.1016/0040-5809(83)90013-8 </a:t>
            </a:r>
            <a:endParaRPr lang="en-US" u="sng" dirty="0"/>
          </a:p>
          <a:p>
            <a:r>
              <a:rPr lang="en-US" dirty="0"/>
              <a:t>Coalescent with gene conversion: </a:t>
            </a:r>
            <a:r>
              <a:rPr lang="en-US" dirty="0">
                <a:hlinkClick r:id="rId3"/>
              </a:rPr>
              <a:t>https://www.genetics.org/content/155/1/451.short</a:t>
            </a:r>
            <a:endParaRPr lang="en-US" dirty="0"/>
          </a:p>
          <a:p>
            <a:r>
              <a:rPr lang="en-US" dirty="0"/>
              <a:t>ARG’s for bacteria: </a:t>
            </a:r>
            <a:r>
              <a:rPr lang="en-US" dirty="0">
                <a:hlinkClick r:id="rId4"/>
              </a:rPr>
              <a:t>https://www.genetics.org/content/205/2/857</a:t>
            </a:r>
            <a:endParaRPr lang="en-US" dirty="0"/>
          </a:p>
          <a:p>
            <a:r>
              <a:rPr lang="en-US" dirty="0"/>
              <a:t>Coalescent with reassortment: </a:t>
            </a:r>
            <a:r>
              <a:rPr lang="en-US" dirty="0">
                <a:hlinkClick r:id="rId5"/>
              </a:rPr>
              <a:t>https://www.pnas.org/content/early/2020/07/02/1918304117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96942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34C8CB-8954-C046-9350-9124DC7259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combined genetic material may represent a network and not a tree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59961558-38A7-1E41-AC24-9A43D20633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0000"/>
          <a:stretch/>
        </p:blipFill>
        <p:spPr>
          <a:xfrm>
            <a:off x="2811033" y="1871822"/>
            <a:ext cx="6569933" cy="4621053"/>
          </a:xfrm>
        </p:spPr>
      </p:pic>
    </p:spTree>
    <p:extLst>
      <p:ext uri="{BB962C8B-B14F-4D97-AF65-F5344CB8AC3E}">
        <p14:creationId xmlns:p14="http://schemas.microsoft.com/office/powerpoint/2010/main" val="26006110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5BE09-D72C-CA47-B4A6-CF4323B7DB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Genetic recombination processes lead to different parts of a genome coding for different histories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A1B14F1-094A-A340-8DC4-C8EDA0D17C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8024" y="1824831"/>
            <a:ext cx="10775951" cy="4474535"/>
          </a:xfrm>
        </p:spPr>
      </p:pic>
    </p:spTree>
    <p:extLst>
      <p:ext uri="{BB962C8B-B14F-4D97-AF65-F5344CB8AC3E}">
        <p14:creationId xmlns:p14="http://schemas.microsoft.com/office/powerpoint/2010/main" val="3615762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6A01F-C9F9-B54F-9250-E06045CFC9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processes to “mix” genetic materials from two parent lineages exist </a:t>
            </a:r>
          </a:p>
        </p:txBody>
      </p:sp>
      <p:pic>
        <p:nvPicPr>
          <p:cNvPr id="5" name="Picture 1" descr="nrmicro.2016.46-f1.jpg">
            <a:extLst>
              <a:ext uri="{FF2B5EF4-FFF2-40B4-BE49-F238E27FC236}">
                <a16:creationId xmlns:a16="http://schemas.microsoft.com/office/drawing/2014/main" id="{1F2BE6B7-B7CA-2546-AF15-EE1DE100D2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843" y="1899444"/>
            <a:ext cx="10272314" cy="420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E560CA5-0CE0-E048-B71F-CA0869812307}"/>
              </a:ext>
            </a:extLst>
          </p:cNvPr>
          <p:cNvSpPr txBox="1"/>
          <p:nvPr/>
        </p:nvSpPr>
        <p:spPr>
          <a:xfrm>
            <a:off x="8155172" y="6492875"/>
            <a:ext cx="4036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McDonald et al., 2016, </a:t>
            </a:r>
            <a:r>
              <a:rPr lang="en-US" i="1" dirty="0"/>
              <a:t>Nat. Rev. </a:t>
            </a:r>
            <a:r>
              <a:rPr lang="en-US" i="1" dirty="0" err="1"/>
              <a:t>Micr</a:t>
            </a:r>
            <a:r>
              <a:rPr lang="en-US" i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621028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5AA34-46BB-0C42-9896-5B42F9524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Ways to deal with recombination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6E935D-F403-6448-89AB-917E6A8B0A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Only use small parts of the genome that code for the same tree</a:t>
            </a:r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Consider different parts of a genome to be independent.</a:t>
            </a:r>
          </a:p>
          <a:p>
            <a:endParaRPr lang="en-US" dirty="0">
              <a:solidFill>
                <a:schemeClr val="tx2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Just ignore recombination.</a:t>
            </a:r>
          </a:p>
          <a:p>
            <a:endParaRPr lang="en-US" dirty="0"/>
          </a:p>
          <a:p>
            <a:r>
              <a:rPr lang="en-US" dirty="0"/>
              <a:t>Infer networks instead of trees (Part 2 of the lecture). </a:t>
            </a:r>
          </a:p>
        </p:txBody>
      </p:sp>
    </p:spTree>
    <p:extLst>
      <p:ext uri="{BB962C8B-B14F-4D97-AF65-F5344CB8AC3E}">
        <p14:creationId xmlns:p14="http://schemas.microsoft.com/office/powerpoint/2010/main" val="23634002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5AA34-46BB-0C42-9896-5B42F9524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Only use small parts of the genome that code for the same tree.</a:t>
            </a:r>
          </a:p>
        </p:txBody>
      </p:sp>
      <p:pic>
        <p:nvPicPr>
          <p:cNvPr id="10" name="Content Placeholder 9" descr="A screenshot of a video game&#10;&#10;Description automatically generated">
            <a:extLst>
              <a:ext uri="{FF2B5EF4-FFF2-40B4-BE49-F238E27FC236}">
                <a16:creationId xmlns:a16="http://schemas.microsoft.com/office/drawing/2014/main" id="{654BC0B2-A527-0647-8510-612847201E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581217"/>
            <a:ext cx="10515600" cy="3462322"/>
          </a:xfrm>
        </p:spPr>
      </p:pic>
    </p:spTree>
    <p:extLst>
      <p:ext uri="{BB962C8B-B14F-4D97-AF65-F5344CB8AC3E}">
        <p14:creationId xmlns:p14="http://schemas.microsoft.com/office/powerpoint/2010/main" val="17332921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5AA34-46BB-0C42-9896-5B42F9524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Population dynamics can be inferred from individual influenza segments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8698A0-2A1D-B544-94DC-7958BD5D7BAA}"/>
              </a:ext>
            </a:extLst>
          </p:cNvPr>
          <p:cNvSpPr txBox="1"/>
          <p:nvPr/>
        </p:nvSpPr>
        <p:spPr>
          <a:xfrm>
            <a:off x="9036424" y="6492875"/>
            <a:ext cx="3155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Bedford et al., 2015, </a:t>
            </a:r>
            <a:r>
              <a:rPr lang="en-US" i="1" dirty="0"/>
              <a:t>Nature</a:t>
            </a:r>
          </a:p>
        </p:txBody>
      </p:sp>
      <p:pic>
        <p:nvPicPr>
          <p:cNvPr id="8" name="Picture 28">
            <a:extLst>
              <a:ext uri="{FF2B5EF4-FFF2-40B4-BE49-F238E27FC236}">
                <a16:creationId xmlns:a16="http://schemas.microsoft.com/office/drawing/2014/main" id="{DD78E568-6E37-2141-BE45-E51D45FE2F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68" b="51506"/>
          <a:stretch/>
        </p:blipFill>
        <p:spPr bwMode="auto">
          <a:xfrm>
            <a:off x="3155577" y="1690688"/>
            <a:ext cx="5777948" cy="5085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9618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3087</TotalTime>
  <Words>721</Words>
  <Application>Microsoft Macintosh PowerPoint</Application>
  <PresentationFormat>Widescreen</PresentationFormat>
  <Paragraphs>82</Paragraphs>
  <Slides>31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Arial</vt:lpstr>
      <vt:lpstr>Calibri</vt:lpstr>
      <vt:lpstr>Helvetica</vt:lpstr>
      <vt:lpstr>Office Theme</vt:lpstr>
      <vt:lpstr>My tree is the not a tree</vt:lpstr>
      <vt:lpstr>Phylogenetic tree approximate the transmission history</vt:lpstr>
      <vt:lpstr>Processes, such as co-infection can lead to a person carrying pathogens from more than one source</vt:lpstr>
      <vt:lpstr>The combined genetic material may represent a network and not a tree</vt:lpstr>
      <vt:lpstr>Genetic recombination processes lead to different parts of a genome coding for different histories</vt:lpstr>
      <vt:lpstr>Different processes to “mix” genetic materials from two parent lineages exist </vt:lpstr>
      <vt:lpstr>Ways to deal with recombination</vt:lpstr>
      <vt:lpstr>Only use small parts of the genome that code for the same tree.</vt:lpstr>
      <vt:lpstr>Population dynamics can be inferred from individual influenza segments</vt:lpstr>
      <vt:lpstr>When the recombination breakpoints are unknown, they are often estimated before an analysis</vt:lpstr>
      <vt:lpstr>Using subsets of alignments reduces how well we can resolve phylogenetic trees</vt:lpstr>
      <vt:lpstr>Consider different parts of a genome to be independent.</vt:lpstr>
      <vt:lpstr>Independent loci can give information about events further in the past</vt:lpstr>
      <vt:lpstr>More tips are likely to coalesce quickly, more trees on the other hand give more information about past events</vt:lpstr>
      <vt:lpstr>Just ignore recombination.</vt:lpstr>
      <vt:lpstr>QUESTIONS?</vt:lpstr>
      <vt:lpstr>The coalescent with gene conversion models how lineages coalesce (Wiuf and Hein, 2000)</vt:lpstr>
      <vt:lpstr>The coalescent with gene conversion models how lineages coalesce (Wiuf and Hein, 2000)</vt:lpstr>
      <vt:lpstr>The coalescent with gene conversion can be use to model the exchange of genetic material between bacteria</vt:lpstr>
      <vt:lpstr>Ancestral recombination graphs for the coalescent with gene conversion can be inferred in BEAST2 using Bacter</vt:lpstr>
      <vt:lpstr>The genome of Influenza consists of several segments</vt:lpstr>
      <vt:lpstr>Reassortment can create progenitors with segments that originate from different parents</vt:lpstr>
      <vt:lpstr>Segmented viruses can reassort, leading different segments to code for different trees</vt:lpstr>
      <vt:lpstr>Tanglegrams can give insight into the reassortment process</vt:lpstr>
      <vt:lpstr>So can comparing tMRCA’s between different segment.</vt:lpstr>
      <vt:lpstr>The coalescent with reassortment allows to model a joint coalescent and reassortment process </vt:lpstr>
      <vt:lpstr>Everywhere where there was a tree, there is now a network</vt:lpstr>
      <vt:lpstr>CoalRe allows inferring reassortment networks, reassortment rates etc. jointly</vt:lpstr>
      <vt:lpstr>Correctly modelling the reassortment process impact precision and reduces bias</vt:lpstr>
      <vt:lpstr>QUESTIONS?</vt:lpstr>
      <vt:lpstr>Some reading material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Tracking the evolution of pathogens, site and clock models</dc:title>
  <dc:creator>Mueller, Nicola F</dc:creator>
  <cp:lastModifiedBy>Mueller, Nicola F</cp:lastModifiedBy>
  <cp:revision>47</cp:revision>
  <dcterms:created xsi:type="dcterms:W3CDTF">2020-07-05T17:44:26Z</dcterms:created>
  <dcterms:modified xsi:type="dcterms:W3CDTF">2020-07-29T20:05:24Z</dcterms:modified>
</cp:coreProperties>
</file>